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Lato Light"/>
      <p:regular r:id="rId23"/>
      <p:bold r:id="rId24"/>
      <p:italic r:id="rId25"/>
      <p:boldItalic r:id="rId26"/>
    </p:embeddedFont>
    <p:embeddedFont>
      <p:font typeface="Barlow Semi Condensed Medium"/>
      <p:regular r:id="rId27"/>
      <p:bold r:id="rId28"/>
      <p:italic r:id="rId29"/>
      <p:boldItalic r:id="rId30"/>
    </p:embeddedFont>
    <p:embeddedFont>
      <p:font typeface="Barlow Semi Condensed"/>
      <p:regular r:id="rId31"/>
      <p:bold r:id="rId32"/>
      <p:italic r:id="rId33"/>
      <p:boldItalic r:id="rId34"/>
    </p:embeddedFont>
    <p:embeddedFont>
      <p:font typeface="Alfa Slab One"/>
      <p:regular r:id="rId35"/>
    </p:embeddedFont>
    <p:embeddedFont>
      <p:font typeface="Barlow Semi Condensed SemiBold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43" Type="http://schemas.openxmlformats.org/officeDocument/2006/relationships/font" Target="fonts/OpenSans-boldItalic.fntdata"/><Relationship Id="rId24" Type="http://schemas.openxmlformats.org/officeDocument/2006/relationships/font" Target="fonts/LatoLight-bold.fntdata"/><Relationship Id="rId23" Type="http://schemas.openxmlformats.org/officeDocument/2006/relationships/font" Target="fonts/La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Light-boldItalic.fntdata"/><Relationship Id="rId25" Type="http://schemas.openxmlformats.org/officeDocument/2006/relationships/font" Target="fonts/LatoLight-italic.fntdata"/><Relationship Id="rId28" Type="http://schemas.openxmlformats.org/officeDocument/2006/relationships/font" Target="fonts/BarlowSemiCondensedMedium-bold.fntdata"/><Relationship Id="rId27" Type="http://schemas.openxmlformats.org/officeDocument/2006/relationships/font" Target="fonts/BarlowSemi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SemiCondensed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SemiCondensed-regular.fntdata"/><Relationship Id="rId30" Type="http://schemas.openxmlformats.org/officeDocument/2006/relationships/font" Target="fonts/BarlowSemiCondensed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BarlowSemiCondensed-italic.fntdata"/><Relationship Id="rId10" Type="http://schemas.openxmlformats.org/officeDocument/2006/relationships/slide" Target="slides/slide5.xml"/><Relationship Id="rId32" Type="http://schemas.openxmlformats.org/officeDocument/2006/relationships/font" Target="fonts/BarlowSemiCondensed-bold.fntdata"/><Relationship Id="rId13" Type="http://schemas.openxmlformats.org/officeDocument/2006/relationships/slide" Target="slides/slide8.xml"/><Relationship Id="rId35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34" Type="http://schemas.openxmlformats.org/officeDocument/2006/relationships/font" Target="fonts/BarlowSemiCondensed-boldItalic.fntdata"/><Relationship Id="rId15" Type="http://schemas.openxmlformats.org/officeDocument/2006/relationships/slide" Target="slides/slide10.xml"/><Relationship Id="rId37" Type="http://schemas.openxmlformats.org/officeDocument/2006/relationships/font" Target="fonts/BarlowSemiCondensedSemiBold-bold.fntdata"/><Relationship Id="rId14" Type="http://schemas.openxmlformats.org/officeDocument/2006/relationships/slide" Target="slides/slide9.xml"/><Relationship Id="rId36" Type="http://schemas.openxmlformats.org/officeDocument/2006/relationships/font" Target="fonts/BarlowSemiCondensed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BarlowSemiCondensed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SemiCondensed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wire.in/tech/amid-cryptocurrency-boom-and-no-regulation-whats-the-way-forward-for-indias-policymakers" TargetMode="External"/><Relationship Id="rId3" Type="http://schemas.openxmlformats.org/officeDocument/2006/relationships/hyperlink" Target="https://www.freepik.com/free-icon/law_731110.htm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imilarpng.com/illustration-of-light-bulb-icon-on-transparent-background-png/#getdownload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ipart-library.com/images_k/person-clipart-transparent/person-clipart-transparent-24.pn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free-icon/money-laundering_1285613" TargetMode="External"/><Relationship Id="rId3" Type="http://schemas.openxmlformats.org/officeDocument/2006/relationships/hyperlink" Target="https://www.pngkey.com/maxpic/u2y3q8e6w7e6i1o0/" TargetMode="External"/><Relationship Id="rId4" Type="http://schemas.openxmlformats.org/officeDocument/2006/relationships/hyperlink" Target="https://thenounproject.com/icon/volatile-2955277/" TargetMode="External"/><Relationship Id="rId5" Type="http://schemas.openxmlformats.org/officeDocument/2006/relationships/hyperlink" Target="https://commons.wikimedia.org/wiki/File:Government_icon_(black).svg" TargetMode="External"/><Relationship Id="rId6" Type="http://schemas.openxmlformats.org/officeDocument/2006/relationships/hyperlink" Target="https://www.flaticon.com/free-icon/liability_2780211" TargetMode="External"/><Relationship Id="rId7" Type="http://schemas.openxmlformats.org/officeDocument/2006/relationships/hyperlink" Target="https://thenounproject.com/icon/obsolete-2014018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spersky.com/resource-center/threats/deep-web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e327ea1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e327ea1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e327ea10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e327ea10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e327ea10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e327ea10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https://thewire.in/tech/amid-cryptocurrency-boom-and-no-regulation-whats-the-way-forward-for-indias-policymakers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Law: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https://www.freepik.com/free-icon/law_731110.htm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e327ea10e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e327ea10e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Bulb: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https://similarpng.com/illustration-of-light-bulb-icon-on-transparent-background-png/#getdownload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5631ef09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5631ef09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631ef09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631ef09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5631ef09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5631ef09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e327ea1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e327ea1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e327ea10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e327ea10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http://clipart-library.com/images_k/person-clipart-transparent/person-clipart-transparent-24.png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e327ea10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e327ea10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e327ea10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e327ea10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Money laundering: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https://www.flaticon.com/free-icon/money-laundering_1285613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errorist</a:t>
            </a:r>
            <a:r>
              <a:rPr lang="en-GB"/>
              <a:t>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https://www.pngkey.com/maxpic/u2y3q8e6w7e6i1o0/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Volatile: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https://thenounproject.com/icon/volatile-2955277/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Government: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https://commons.wikimedia.org/wiki/File:Government_icon_(black).svg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Liability: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https://www.flaticon.com/free-icon/liability_2780211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Obsolete: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https://thenounproject.com/icon/obsolete-2014018/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e327ea10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e327ea10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Dark web: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https://www.kaspersky.com/resource-center/threats/deep-web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e327ea10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e327ea10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521255c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521255c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21255c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21255c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www.marca.com/en/lifestyle/us-news/2022/01/07/61d84ebd46163fe3358b45c4.htm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hyperlink" Target="https://pixie.digital/proving-value-content-marketing-bos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hyperlink" Target="https://www.thetechherald.com/tech-news/cryptocurrency-community-in-america-divided-and-outraged-over-new-and-tighter-tax-compliance-regulation-will-proof-of-work-or-proof-of-stake-syst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x.doi.org/10.1093/cmlj/kmx037" TargetMode="External"/><Relationship Id="rId4" Type="http://schemas.openxmlformats.org/officeDocument/2006/relationships/hyperlink" Target="https://www.theguardian.com/technology/2013/oct/03/bitcoin-price-silk-road-ulbricht-value" TargetMode="External"/><Relationship Id="rId5" Type="http://schemas.openxmlformats.org/officeDocument/2006/relationships/hyperlink" Target="https://www.vox.com/recode/2021/5/18/22441831/elon-musk-bitcoin-dogecoin-crypto-prices-tesla" TargetMode="External"/><Relationship Id="rId6" Type="http://schemas.openxmlformats.org/officeDocument/2006/relationships/hyperlink" Target="https://www.forbes.com/sites/nikitamalik/2018/11/16/is-bitcoin-a-credible-payment-system-for-terrorists" TargetMode="External"/><Relationship Id="rId7" Type="http://schemas.openxmlformats.org/officeDocument/2006/relationships/hyperlink" Target="https://www.reuters.com/investigates/special-report/bitcoin-gox/" TargetMode="External"/><Relationship Id="rId8" Type="http://schemas.openxmlformats.org/officeDocument/2006/relationships/hyperlink" Target="https://www.bbc.com/news/technology-57582805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hyperlink" Target="https://www.cnet.com/how-to/subway-tuna-sandwich-dna-results-the-controversy-explained/" TargetMode="External"/><Relationship Id="rId7" Type="http://schemas.openxmlformats.org/officeDocument/2006/relationships/hyperlink" Target="https://www.coindesk.com/markets/2013/11/12/bitcoin-accepting-subway-sandwich-shop-discovered-in-the-u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hyperlink" Target="https://www.coindesk.com/markets/2013/11/12/bitcoin-accepting-subway-sandwich-shop-discovered-in-the-us/" TargetMode="External"/><Relationship Id="rId6" Type="http://schemas.openxmlformats.org/officeDocument/2006/relationships/hyperlink" Target="http://clipart-library.com/images_k/person-clipart-transparent/person-clipart-transparent-24.p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0" Type="http://schemas.openxmlformats.org/officeDocument/2006/relationships/hyperlink" Target="https://www.ft.com/content/67dc75fc-b29e-11e7-a398-73d59db9e399" TargetMode="External"/><Relationship Id="rId9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kaspersky.com/resource-center/threats/deep-we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hyperlink" Target="https://twitter.com/elonmus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www.theverge.com/2018/3/22/17151430/bankruptcy-mt-gox-liabilities-bitcoi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luxurylaunches.com/other_stuff/africrypt-cryto-currency-heist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0" l="7184" r="6467" t="13644"/>
          <a:stretch/>
        </p:blipFill>
        <p:spPr>
          <a:xfrm>
            <a:off x="0" y="0"/>
            <a:ext cx="91849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1882375" y="3735675"/>
            <a:ext cx="7287000" cy="5232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Alfa Slab One"/>
                <a:ea typeface="Alfa Slab One"/>
                <a:cs typeface="Alfa Slab One"/>
                <a:sym typeface="Alfa Slab One"/>
              </a:rPr>
              <a:t>Does Bitcoin Threaten Economic Stability? [C3]</a:t>
            </a:r>
            <a:endParaRPr sz="22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4318775" y="4312225"/>
            <a:ext cx="4832100" cy="3651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36000" lIns="91425" spcFirstLastPara="1" rIns="91425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Group C: Eddie, Francis, Hendy, Jodie &amp; Keegan</a:t>
            </a:r>
            <a:endParaRPr sz="1900">
              <a:solidFill>
                <a:srgbClr val="17171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0" y="4881000"/>
            <a:ext cx="476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 extracted from: </a:t>
            </a:r>
            <a:r>
              <a:rPr lang="en-GB" sz="800" u="sng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https://www.marca.com/en/lifestyle/us-news/2022/01/07/61d84ebd46163fe3358b45c4.html</a:t>
            </a:r>
            <a: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-40475"/>
            <a:ext cx="9144003" cy="518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3402725" y="1802838"/>
            <a:ext cx="2421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Bitcoin</a:t>
            </a:r>
            <a:r>
              <a:rPr lang="en-GB" sz="2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 Impact </a:t>
            </a:r>
            <a:br>
              <a:rPr lang="en-GB" sz="2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</a:br>
            <a:r>
              <a:rPr lang="en-GB" sz="2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on </a:t>
            </a:r>
            <a:endParaRPr sz="26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Financial System</a:t>
            </a:r>
            <a:endParaRPr sz="26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4743080" y="791123"/>
            <a:ext cx="4283200" cy="3019649"/>
          </a:xfrm>
          <a:custGeom>
            <a:rect b="b" l="l" r="r" t="t"/>
            <a:pathLst>
              <a:path extrusionOk="0" h="6540" w="9272">
                <a:moveTo>
                  <a:pt x="9271" y="1241"/>
                </a:moveTo>
                <a:lnTo>
                  <a:pt x="8088" y="179"/>
                </a:lnTo>
                <a:lnTo>
                  <a:pt x="8088" y="863"/>
                </a:lnTo>
                <a:lnTo>
                  <a:pt x="2087" y="863"/>
                </a:lnTo>
                <a:lnTo>
                  <a:pt x="2087" y="863"/>
                </a:lnTo>
                <a:cubicBezTo>
                  <a:pt x="1508" y="387"/>
                  <a:pt x="789" y="75"/>
                  <a:pt x="0" y="0"/>
                </a:cubicBezTo>
                <a:lnTo>
                  <a:pt x="0" y="0"/>
                </a:lnTo>
                <a:cubicBezTo>
                  <a:pt x="204" y="121"/>
                  <a:pt x="340" y="344"/>
                  <a:pt x="340" y="599"/>
                </a:cubicBezTo>
                <a:lnTo>
                  <a:pt x="340" y="599"/>
                </a:lnTo>
                <a:cubicBezTo>
                  <a:pt x="340" y="836"/>
                  <a:pt x="221" y="1047"/>
                  <a:pt x="39" y="1173"/>
                </a:cubicBezTo>
                <a:lnTo>
                  <a:pt x="39" y="1173"/>
                </a:lnTo>
                <a:cubicBezTo>
                  <a:pt x="1339" y="1370"/>
                  <a:pt x="2336" y="2493"/>
                  <a:pt x="2336" y="3850"/>
                </a:cubicBezTo>
                <a:lnTo>
                  <a:pt x="2336" y="3850"/>
                </a:lnTo>
                <a:cubicBezTo>
                  <a:pt x="2336" y="4569"/>
                  <a:pt x="2054" y="5224"/>
                  <a:pt x="1595" y="5709"/>
                </a:cubicBezTo>
                <a:lnTo>
                  <a:pt x="1595" y="5709"/>
                </a:lnTo>
                <a:cubicBezTo>
                  <a:pt x="1637" y="5702"/>
                  <a:pt x="1680" y="5697"/>
                  <a:pt x="1724" y="5697"/>
                </a:cubicBezTo>
                <a:lnTo>
                  <a:pt x="1724" y="5697"/>
                </a:lnTo>
                <a:cubicBezTo>
                  <a:pt x="2110" y="5697"/>
                  <a:pt x="2422" y="6010"/>
                  <a:pt x="2422" y="6395"/>
                </a:cubicBezTo>
                <a:lnTo>
                  <a:pt x="2422" y="6395"/>
                </a:lnTo>
                <a:cubicBezTo>
                  <a:pt x="2422" y="6444"/>
                  <a:pt x="2417" y="6493"/>
                  <a:pt x="2407" y="6539"/>
                </a:cubicBezTo>
                <a:lnTo>
                  <a:pt x="2407" y="6539"/>
                </a:lnTo>
                <a:cubicBezTo>
                  <a:pt x="3081" y="5843"/>
                  <a:pt x="3496" y="4894"/>
                  <a:pt x="3496" y="3850"/>
                </a:cubicBezTo>
                <a:lnTo>
                  <a:pt x="3496" y="3850"/>
                </a:lnTo>
                <a:cubicBezTo>
                  <a:pt x="3496" y="3039"/>
                  <a:pt x="3247" y="2288"/>
                  <a:pt x="2821" y="1666"/>
                </a:cubicBezTo>
                <a:lnTo>
                  <a:pt x="8088" y="1666"/>
                </a:lnTo>
                <a:lnTo>
                  <a:pt x="8088" y="2303"/>
                </a:lnTo>
                <a:lnTo>
                  <a:pt x="9271" y="1241"/>
                </a:lnTo>
              </a:path>
            </a:pathLst>
          </a:custGeom>
          <a:solidFill>
            <a:srgbClr val="27283E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117725" y="789088"/>
            <a:ext cx="5425784" cy="3565326"/>
          </a:xfrm>
          <a:custGeom>
            <a:rect b="b" l="l" r="r" t="t"/>
            <a:pathLst>
              <a:path extrusionOk="0" h="7721" w="11748">
                <a:moveTo>
                  <a:pt x="11737" y="7096"/>
                </a:moveTo>
                <a:lnTo>
                  <a:pt x="11737" y="7096"/>
                </a:lnTo>
                <a:cubicBezTo>
                  <a:pt x="11351" y="7096"/>
                  <a:pt x="11039" y="6783"/>
                  <a:pt x="11039" y="6398"/>
                </a:cubicBezTo>
                <a:lnTo>
                  <a:pt x="11039" y="6398"/>
                </a:lnTo>
                <a:cubicBezTo>
                  <a:pt x="11039" y="6306"/>
                  <a:pt x="11056" y="6220"/>
                  <a:pt x="11089" y="6140"/>
                </a:cubicBezTo>
                <a:lnTo>
                  <a:pt x="11089" y="6140"/>
                </a:lnTo>
                <a:cubicBezTo>
                  <a:pt x="10670" y="6405"/>
                  <a:pt x="10174" y="6560"/>
                  <a:pt x="9643" y="6560"/>
                </a:cubicBezTo>
                <a:lnTo>
                  <a:pt x="9643" y="6560"/>
                </a:lnTo>
                <a:cubicBezTo>
                  <a:pt x="8148" y="6560"/>
                  <a:pt x="6935" y="5347"/>
                  <a:pt x="6935" y="3853"/>
                </a:cubicBezTo>
                <a:lnTo>
                  <a:pt x="6935" y="3853"/>
                </a:lnTo>
                <a:cubicBezTo>
                  <a:pt x="6935" y="2489"/>
                  <a:pt x="7943" y="1361"/>
                  <a:pt x="9254" y="1172"/>
                </a:cubicBezTo>
                <a:lnTo>
                  <a:pt x="9254" y="1172"/>
                </a:lnTo>
                <a:cubicBezTo>
                  <a:pt x="9075" y="1046"/>
                  <a:pt x="8958" y="837"/>
                  <a:pt x="8958" y="602"/>
                </a:cubicBezTo>
                <a:lnTo>
                  <a:pt x="8958" y="602"/>
                </a:lnTo>
                <a:cubicBezTo>
                  <a:pt x="8958" y="345"/>
                  <a:pt x="9096" y="121"/>
                  <a:pt x="9302" y="0"/>
                </a:cubicBezTo>
                <a:lnTo>
                  <a:pt x="9302" y="0"/>
                </a:lnTo>
                <a:cubicBezTo>
                  <a:pt x="7326" y="172"/>
                  <a:pt x="5775" y="1830"/>
                  <a:pt x="5775" y="3853"/>
                </a:cubicBezTo>
                <a:lnTo>
                  <a:pt x="5775" y="3853"/>
                </a:lnTo>
                <a:cubicBezTo>
                  <a:pt x="5775" y="4663"/>
                  <a:pt x="6025" y="5415"/>
                  <a:pt x="6451" y="6037"/>
                </a:cubicBezTo>
                <a:lnTo>
                  <a:pt x="1183" y="6037"/>
                </a:lnTo>
                <a:lnTo>
                  <a:pt x="1183" y="5412"/>
                </a:lnTo>
                <a:lnTo>
                  <a:pt x="0" y="6474"/>
                </a:lnTo>
                <a:lnTo>
                  <a:pt x="1183" y="7535"/>
                </a:lnTo>
                <a:lnTo>
                  <a:pt x="1183" y="6840"/>
                </a:lnTo>
                <a:lnTo>
                  <a:pt x="7186" y="6840"/>
                </a:lnTo>
                <a:lnTo>
                  <a:pt x="7186" y="6840"/>
                </a:lnTo>
                <a:cubicBezTo>
                  <a:pt x="7854" y="7390"/>
                  <a:pt x="8710" y="7720"/>
                  <a:pt x="9643" y="7720"/>
                </a:cubicBezTo>
                <a:lnTo>
                  <a:pt x="9643" y="7720"/>
                </a:lnTo>
                <a:cubicBezTo>
                  <a:pt x="10419" y="7720"/>
                  <a:pt x="11142" y="7491"/>
                  <a:pt x="11747" y="7096"/>
                </a:cubicBezTo>
                <a:lnTo>
                  <a:pt x="11747" y="7096"/>
                </a:lnTo>
                <a:cubicBezTo>
                  <a:pt x="11744" y="7096"/>
                  <a:pt x="11741" y="7096"/>
                  <a:pt x="11737" y="7096"/>
                </a:cubicBezTo>
              </a:path>
            </a:pathLst>
          </a:custGeom>
          <a:solidFill>
            <a:srgbClr val="1C4587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3757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0" y="1710588"/>
            <a:ext cx="267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C4587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No corresponding liability</a:t>
            </a:r>
            <a:endParaRPr sz="1800">
              <a:solidFill>
                <a:srgbClr val="1C4587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Barlow Semi Condensed"/>
              <a:buChar char="●"/>
            </a:pPr>
            <a:r>
              <a:rPr lang="en-GB" sz="180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 institution (central banks nor government) with vested interests to sustain the value</a:t>
            </a:r>
            <a:endParaRPr sz="180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334200" y="1863013"/>
            <a:ext cx="2809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7283E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Change</a:t>
            </a:r>
            <a:r>
              <a:rPr lang="en-GB" sz="1800">
                <a:solidFill>
                  <a:srgbClr val="27283E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 of existing financial systems to </a:t>
            </a:r>
            <a:r>
              <a:rPr lang="en-GB" sz="1800">
                <a:solidFill>
                  <a:srgbClr val="27283E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accommodate</a:t>
            </a:r>
            <a:endParaRPr sz="1800">
              <a:solidFill>
                <a:srgbClr val="27283E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27283E"/>
              </a:buClr>
              <a:buSzPts val="1800"/>
              <a:buFont typeface="Barlow Semi Condensed"/>
              <a:buChar char="●"/>
            </a:pPr>
            <a:r>
              <a:rPr lang="en-GB" sz="1800">
                <a:solidFill>
                  <a:srgbClr val="27283E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May render current financial service providers obsolete</a:t>
            </a:r>
            <a:endParaRPr sz="1800">
              <a:solidFill>
                <a:srgbClr val="27283E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961550" y="4911900"/>
            <a:ext cx="41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 extracted from: </a:t>
            </a:r>
            <a:r>
              <a:rPr lang="en-GB" sz="800" u="sng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https://pixie.digital/proving-value-content-marketing-boss/</a:t>
            </a: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800">
              <a:solidFill>
                <a:srgbClr val="17171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 amt="17000"/>
          </a:blip>
          <a:srcRect b="0" l="2285" r="3258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0" y="258800"/>
            <a:ext cx="9144000" cy="7080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Lack of Control and Regulation of Bitcoin</a:t>
            </a:r>
            <a:endParaRPr sz="3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707" y="885050"/>
            <a:ext cx="2374937" cy="237494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589675" y="3030261"/>
            <a:ext cx="277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State has no control over </a:t>
            </a:r>
            <a:r>
              <a:rPr lang="en-GB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cryptocurrency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328750" y="1568075"/>
            <a:ext cx="5530500" cy="18726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700"/>
              <a:buFont typeface="Barlow Semi Condensed Medium"/>
              <a:buChar char="●"/>
            </a:pPr>
            <a:r>
              <a:rPr lang="en-GB" sz="1700">
                <a:solidFill>
                  <a:srgbClr val="17171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No international law </a:t>
            </a:r>
            <a:r>
              <a:rPr lang="en-GB" sz="1700">
                <a:solidFill>
                  <a:srgbClr val="17171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to regulate bitcoin</a:t>
            </a:r>
            <a:endParaRPr sz="17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700"/>
              <a:buFont typeface="Barlow Semi Condensed Medium"/>
              <a:buChar char="●"/>
            </a:pPr>
            <a:r>
              <a:rPr lang="en-GB" sz="1700">
                <a:solidFill>
                  <a:srgbClr val="17171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Difficult to trace bitcoin transactions due to lax reporting requirements</a:t>
            </a:r>
            <a:endParaRPr sz="17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700"/>
              <a:buFont typeface="Barlow Semi Condensed Medium"/>
              <a:buChar char="●"/>
            </a:pPr>
            <a:r>
              <a:rPr lang="en-GB" sz="1700">
                <a:solidFill>
                  <a:srgbClr val="17171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Tax evasion (Income tax/Corporate tax)</a:t>
            </a:r>
            <a:endParaRPr sz="17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450" y="3813800"/>
            <a:ext cx="1221300" cy="12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892025" y="4265275"/>
            <a:ext cx="617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No uniform international laws regulating Bitcoin</a:t>
            </a:r>
            <a:endParaRPr sz="2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0" y="49087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 extracted from: </a:t>
            </a:r>
            <a:r>
              <a:rPr lang="en-GB" sz="800" u="sng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https://www.thetechherald.com/tech-news/cryptocurrency-community-in-america-divided-and-outraged-over-new-and-tighter-tax-compliance-regulation-will-proof-of-work-or-proof-of-stake-syst/</a:t>
            </a: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800">
              <a:solidFill>
                <a:srgbClr val="17171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 amt="79000"/>
          </a:blip>
          <a:srcRect b="3475" l="8004" r="9392" t="2847"/>
          <a:stretch/>
        </p:blipFill>
        <p:spPr>
          <a:xfrm>
            <a:off x="4759537" y="305400"/>
            <a:ext cx="3996923" cy="45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625825" y="814525"/>
            <a:ext cx="3878700" cy="1028700"/>
          </a:xfrm>
          <a:prstGeom prst="roundRect">
            <a:avLst>
              <a:gd fmla="val 16667" name="adj"/>
            </a:avLst>
          </a:prstGeom>
          <a:solidFill>
            <a:srgbClr val="C9DAF8">
              <a:alpha val="79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7171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Be aware of the risks involved before using Bitcoins</a:t>
            </a:r>
            <a:endParaRPr sz="18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581025" y="1919375"/>
            <a:ext cx="3923400" cy="1414500"/>
          </a:xfrm>
          <a:prstGeom prst="roundRect">
            <a:avLst>
              <a:gd fmla="val 16667" name="adj"/>
            </a:avLst>
          </a:prstGeom>
          <a:solidFill>
            <a:srgbClr val="9FC5E8">
              <a:alpha val="83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7171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Bitcoin is still in its infancy stage </a:t>
            </a:r>
            <a:endParaRPr sz="18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800"/>
              <a:buFont typeface="Barlow Semi Condensed Medium"/>
              <a:buChar char="●"/>
            </a:pPr>
            <a:r>
              <a:rPr lang="en-GB" sz="1800">
                <a:solidFill>
                  <a:srgbClr val="17171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Need time before appropriate regulations are implemented</a:t>
            </a:r>
            <a:endParaRPr sz="18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581025" y="3410075"/>
            <a:ext cx="3923400" cy="1528500"/>
          </a:xfrm>
          <a:prstGeom prst="roundRect">
            <a:avLst>
              <a:gd fmla="val 16667" name="adj"/>
            </a:avLst>
          </a:prstGeom>
          <a:solidFill>
            <a:srgbClr val="C9DAF8">
              <a:alpha val="79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7171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New technologies would inevitably come with their new set of problems </a:t>
            </a:r>
            <a:endParaRPr sz="18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800"/>
              <a:buFont typeface="Barlow Semi Condensed Medium"/>
              <a:buChar char="●"/>
            </a:pPr>
            <a:r>
              <a:rPr lang="en-GB" sz="1800">
                <a:solidFill>
                  <a:srgbClr val="171717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Engineer’s job to solve and overcome the challenges surfaced</a:t>
            </a:r>
            <a:endParaRPr sz="1800">
              <a:solidFill>
                <a:srgbClr val="171717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1150675" y="107175"/>
            <a:ext cx="2829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Lesson Learnt</a:t>
            </a:r>
            <a:endParaRPr sz="34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>
            <a:alpha val="83710"/>
          </a:srgbClr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35207" l="0" r="0" t="28394"/>
          <a:stretch/>
        </p:blipFill>
        <p:spPr>
          <a:xfrm>
            <a:off x="2219923" y="1715663"/>
            <a:ext cx="4704150" cy="171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/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REFERENCES</a:t>
            </a:r>
            <a:endParaRPr sz="3600">
              <a:solidFill>
                <a:srgbClr val="0000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Sotiropoulou, A., &amp; Guégan, D. (2017). Bitcoin and the challenges for financial regulation.</a:t>
            </a:r>
            <a:r>
              <a:rPr i="1" lang="en-GB" sz="9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Capital Markets Law Journal, 12</a:t>
            </a:r>
            <a:r>
              <a:rPr lang="en-GB" sz="9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(4), 466-479. </a:t>
            </a:r>
            <a:r>
              <a:rPr lang="en-GB" sz="90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http://dx.doi.org/10.1093/cmlj/kmx037</a:t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Hern, Alex. (2013, Oct 3). Bitcoin price plummets after Silk Road closure. Guardian. </a:t>
            </a:r>
            <a:r>
              <a:rPr lang="en-GB" sz="90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https://www.theguardian.com/technology/2013/oct/03/bitcoin-price-silk-road-ulbricht-value</a:t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Molla, Rani. (2021, Jun 14). How Elon Musk affects bitcoin prices, in one chart. When Elon Musk tweets, crypto prices move </a:t>
            </a:r>
            <a:r>
              <a:rPr lang="en-GB" sz="10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https://www.vox.com/recode/2021/5/18/22441831/elon-musk-bitcoin-dogecoin-crypto-prices-tesla</a:t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Malik, Nikita. (2018, Nov 16). Is Bitcoin A Credible Payment System For Terrorists?. Forbes. </a:t>
            </a:r>
            <a:r>
              <a:rPr lang="en-GB" sz="90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https://www.forbes.com/sites/nikitamalik/2018/11/16/is-bitcoin-a-credible-payment-system-for-terrorists</a:t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55555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Harney, Alexander. (2017, Nov 16). MT GOX. Reuters Investigates.							  </a:t>
            </a:r>
            <a:r>
              <a:rPr lang="en-GB" sz="900" u="sng">
                <a:solidFill>
                  <a:schemeClr val="hlink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https://www.reuters.com/investigates/special-report/bitcoin-gox/</a:t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Vallance, Chris. (2021, June 25). Africrypt brothers deny involvement in Bitcoin 'heist' .BBC. 	</a:t>
            </a:r>
            <a:r>
              <a:rPr lang="en-GB" sz="90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https://www.bbc.com/news/technology-57582805</a:t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55555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Kethineni, S., &amp; Cao, Y. (2020). The rise in popularity of cryptocurrency and associated criminal activity. International Criminal Justice Review, 30(3), 325-344.x</a:t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/>
        </p:nvSpPr>
        <p:spPr>
          <a:xfrm>
            <a:off x="2971200" y="-61800"/>
            <a:ext cx="32016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0">
                <a:solidFill>
                  <a:srgbClr val="9FC5E8"/>
                </a:solidFill>
                <a:latin typeface="Alfa Slab One"/>
                <a:ea typeface="Alfa Slab One"/>
                <a:cs typeface="Alfa Slab One"/>
                <a:sym typeface="Alfa Slab One"/>
              </a:rPr>
              <a:t>?</a:t>
            </a:r>
            <a:endParaRPr sz="35000">
              <a:solidFill>
                <a:srgbClr val="9FC5E8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1914600" y="1816800"/>
            <a:ext cx="5314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Alfa Slab One"/>
                <a:ea typeface="Alfa Slab One"/>
                <a:cs typeface="Alfa Slab One"/>
                <a:sym typeface="Alfa Slab One"/>
              </a:rPr>
              <a:t>Q &amp; A</a:t>
            </a:r>
            <a:endParaRPr sz="96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1079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00" y="4334610"/>
            <a:ext cx="479873" cy="6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993463" y="4205400"/>
            <a:ext cx="134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USA</a:t>
            </a:r>
            <a:endParaRPr b="1" sz="4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225" y="2352750"/>
            <a:ext cx="2402375" cy="17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4075200" y="4799550"/>
            <a:ext cx="506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Images extracted from: </a:t>
            </a:r>
            <a:r>
              <a:rPr lang="en-GB" sz="800" u="sng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https://www.cnet.com/how-to/subway-tuna-sandwich-dna-results-the-controversy-explained/</a:t>
            </a:r>
            <a: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b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-GB" sz="800" u="sng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https://www.coindesk.com/markets/2013/11/12/bitcoin-accepting-subway-sandwich-shop-discovered-in-the-us/</a:t>
            </a:r>
            <a: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 amt="46000"/>
          </a:blip>
          <a:srcRect b="0" l="18599" r="0" t="0"/>
          <a:stretch/>
        </p:blipFill>
        <p:spPr>
          <a:xfrm>
            <a:off x="1778099" y="0"/>
            <a:ext cx="74407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0" y="180225"/>
            <a:ext cx="9144000" cy="7389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Introduction to Bitcoin</a:t>
            </a:r>
            <a:endParaRPr sz="36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04800" y="4110275"/>
            <a:ext cx="2439000" cy="5541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Satoshi Nakamoto</a:t>
            </a:r>
            <a:endParaRPr sz="2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241125"/>
            <a:ext cx="2439000" cy="28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242925" y="1375125"/>
            <a:ext cx="5901300" cy="16008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Distributed, decentralised</a:t>
            </a:r>
            <a:r>
              <a:rPr lang="en-GB" sz="20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digital currency system</a:t>
            </a:r>
            <a:endParaRPr sz="20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-GB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Not regulated by central authority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-GB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Peer-to-peer technology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-GB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Bitcoin miners provide computing power to process bitcoin transactions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242825" y="3541475"/>
            <a:ext cx="5901300" cy="10467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Uses </a:t>
            </a:r>
            <a:r>
              <a:rPr b="1" lang="en-GB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blockchain technology</a:t>
            </a:r>
            <a:endParaRPr b="1"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n-GB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stored across a huge network of </a:t>
            </a:r>
            <a:r>
              <a:rPr lang="en-GB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computers</a:t>
            </a:r>
            <a:r>
              <a:rPr lang="en-GB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instead of a central server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2818425" y="4723350"/>
            <a:ext cx="632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Images extracted from: </a:t>
            </a:r>
            <a:r>
              <a:rPr lang="en-GB" sz="800" u="sng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https://www.coindesk.com/markets/2013/11/12/bitcoin-accepting-subway-sandwich-shop-discovered-in-the-us/</a:t>
            </a: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b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n-GB" sz="800" u="sng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http://clipart-library.com/images_k/person-clipart-transparent/person-clipart-transparent-24.png</a:t>
            </a: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</a:t>
            </a:r>
            <a:endParaRPr sz="800">
              <a:solidFill>
                <a:srgbClr val="17171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309538" y="1934338"/>
            <a:ext cx="1440000" cy="1440000"/>
          </a:xfrm>
          <a:prstGeom prst="ellipse">
            <a:avLst/>
          </a:prstGeom>
          <a:solidFill>
            <a:srgbClr val="27283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09538" y="2408038"/>
            <a:ext cx="144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Advantages</a:t>
            </a:r>
            <a:endParaRPr sz="2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cxnSp>
        <p:nvCxnSpPr>
          <p:cNvPr id="96" name="Google Shape;96;p16"/>
          <p:cNvCxnSpPr>
            <a:stCxn id="95" idx="3"/>
          </p:cNvCxnSpPr>
          <p:nvPr/>
        </p:nvCxnSpPr>
        <p:spPr>
          <a:xfrm flipH="1" rot="10800000">
            <a:off x="1749538" y="2648938"/>
            <a:ext cx="480900" cy="5400"/>
          </a:xfrm>
          <a:prstGeom prst="straightConnector1">
            <a:avLst/>
          </a:prstGeom>
          <a:noFill/>
          <a:ln cap="flat" cmpd="sng" w="38100">
            <a:solidFill>
              <a:srgbClr val="27283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/>
          <p:nvPr/>
        </p:nvCxnSpPr>
        <p:spPr>
          <a:xfrm>
            <a:off x="2237950" y="827475"/>
            <a:ext cx="0" cy="3513300"/>
          </a:xfrm>
          <a:prstGeom prst="straightConnector1">
            <a:avLst/>
          </a:prstGeom>
          <a:noFill/>
          <a:ln cap="flat" cmpd="sng" w="38100">
            <a:solidFill>
              <a:srgbClr val="27283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>
            <a:off x="2217963" y="830063"/>
            <a:ext cx="348000" cy="0"/>
          </a:xfrm>
          <a:prstGeom prst="straightConnector1">
            <a:avLst/>
          </a:prstGeom>
          <a:noFill/>
          <a:ln cap="flat" cmpd="sng" w="38100">
            <a:solidFill>
              <a:srgbClr val="27283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2230438" y="2002213"/>
            <a:ext cx="348000" cy="0"/>
          </a:xfrm>
          <a:prstGeom prst="straightConnector1">
            <a:avLst/>
          </a:prstGeom>
          <a:noFill/>
          <a:ln cap="flat" cmpd="sng" w="38100">
            <a:solidFill>
              <a:srgbClr val="27283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2230438" y="3279513"/>
            <a:ext cx="348000" cy="0"/>
          </a:xfrm>
          <a:prstGeom prst="straightConnector1">
            <a:avLst/>
          </a:prstGeom>
          <a:noFill/>
          <a:ln cap="flat" cmpd="sng" w="28575">
            <a:solidFill>
              <a:srgbClr val="2728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6"/>
          <p:cNvSpPr txBox="1"/>
          <p:nvPr/>
        </p:nvSpPr>
        <p:spPr>
          <a:xfrm>
            <a:off x="2565963" y="247838"/>
            <a:ext cx="6268500" cy="975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Low </a:t>
            </a:r>
            <a:r>
              <a:rPr lang="en-GB" sz="1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transaction</a:t>
            </a:r>
            <a:r>
              <a:rPr lang="en-GB" sz="1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fees</a:t>
            </a:r>
            <a:endParaRPr sz="1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</a:pPr>
            <a:r>
              <a:rPr lang="en-GB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</a:t>
            </a:r>
            <a:r>
              <a:rPr lang="en-GB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nly Bitcoin’s blockchain network fees during transactions </a:t>
            </a:r>
            <a:endParaRPr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</a:pPr>
            <a:r>
              <a:rPr lang="en-GB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Cheaper than bank transfers as no government involvement</a:t>
            </a:r>
            <a:endParaRPr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2565963" y="1313638"/>
            <a:ext cx="6268500" cy="12591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Speedier processing</a:t>
            </a:r>
            <a:endParaRPr sz="1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</a:pPr>
            <a:r>
              <a:rPr lang="en-GB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Fast international payment </a:t>
            </a:r>
            <a:endParaRPr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"/>
              <a:buChar char="●"/>
            </a:pPr>
            <a:r>
              <a:rPr lang="en-GB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Eliminates inconvenience of authorisation requirements and wait periods</a:t>
            </a:r>
            <a:endParaRPr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2565963" y="2731250"/>
            <a:ext cx="6268500" cy="1032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Decentralised Monetary System</a:t>
            </a:r>
            <a:endParaRPr sz="17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arlow Semi Condensed"/>
              <a:buChar char="●"/>
            </a:pPr>
            <a:r>
              <a:rPr lang="en-GB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Immune to sovereign censorship, shutdown, confiscation and </a:t>
            </a:r>
            <a:r>
              <a:rPr lang="en-GB" sz="16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unnatural inflation when the government print more money</a:t>
            </a:r>
            <a:endParaRPr sz="16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2565975" y="3846448"/>
            <a:ext cx="6268500" cy="1024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Mobile payment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arlow Semi Condensed"/>
              <a:buChar char="●"/>
            </a:pPr>
            <a:r>
              <a:rPr lang="en-GB" sz="17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Make payment anywhere</a:t>
            </a:r>
            <a:endParaRPr sz="17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Barlow Semi Condensed"/>
              <a:buChar char="●"/>
            </a:pPr>
            <a:r>
              <a:rPr lang="en-GB" sz="17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Personal information not required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>
            <a:off x="2230438" y="4340788"/>
            <a:ext cx="348000" cy="0"/>
          </a:xfrm>
          <a:prstGeom prst="straightConnector1">
            <a:avLst/>
          </a:prstGeom>
          <a:noFill/>
          <a:ln cap="flat" cmpd="sng" w="28575">
            <a:solidFill>
              <a:srgbClr val="27283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6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0" y="228600"/>
            <a:ext cx="9144000" cy="7389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Why Bitcoin Threatens Economic Stability</a:t>
            </a:r>
            <a:endParaRPr sz="36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125" y="1194325"/>
            <a:ext cx="1005825" cy="10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9087" y="1202212"/>
            <a:ext cx="1005824" cy="9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6">
            <a:alphaModFix/>
          </a:blip>
          <a:srcRect b="24671" l="18576" r="13303" t="20647"/>
          <a:stretch/>
        </p:blipFill>
        <p:spPr>
          <a:xfrm>
            <a:off x="6683025" y="1302575"/>
            <a:ext cx="1118112" cy="8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5126" y="3143675"/>
            <a:ext cx="1005824" cy="96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2950" y="3065462"/>
            <a:ext cx="1118100" cy="11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3050" y="3065463"/>
            <a:ext cx="1118100" cy="1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970888" y="2340900"/>
            <a:ext cx="19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Money Laundering</a:t>
            </a:r>
            <a:endParaRPr sz="18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584838" y="2342538"/>
            <a:ext cx="19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Terrorist Financing</a:t>
            </a:r>
            <a:endParaRPr sz="18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6405038" y="2340900"/>
            <a:ext cx="197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Volatility</a:t>
            </a:r>
            <a:endParaRPr sz="18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730603" y="4290250"/>
            <a:ext cx="24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No government nor international regulations</a:t>
            </a:r>
            <a:endParaRPr sz="18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3344553" y="4290250"/>
            <a:ext cx="24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No corresponding liability</a:t>
            </a:r>
            <a:endParaRPr sz="18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014653" y="4290250"/>
            <a:ext cx="24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Makes existing systems obsolete</a:t>
            </a:r>
            <a:endParaRPr sz="18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218725" y="4875750"/>
            <a:ext cx="392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 extracted from: </a:t>
            </a:r>
            <a:r>
              <a:rPr lang="en-GB" sz="800" u="sng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https://www.ft.com/content/67dc75fc-b29e-11e7-a398-73d59db9e399</a:t>
            </a: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800">
              <a:solidFill>
                <a:srgbClr val="17171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15746" l="0" r="4761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0" y="304800"/>
            <a:ext cx="5122500" cy="7389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Example - ‘Silk Road’ </a:t>
            </a:r>
            <a:endParaRPr sz="36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61600" y="1925250"/>
            <a:ext cx="3180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Bitcoin was used as the currency of choice in ‘Silk Road’, a ‘dark web’ marketplace for illegal goods was shut down by US law enforcement authorities in 2013 and caused economic instability.</a:t>
            </a:r>
            <a:endParaRPr sz="1800">
              <a:solidFill>
                <a:schemeClr val="lt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218725" y="4875750"/>
            <a:ext cx="392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 extracted from: </a:t>
            </a:r>
            <a:r>
              <a:rPr lang="en-GB" sz="800" u="sng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https://www.kaspersky.com/resource-center/threats/deep-web</a:t>
            </a:r>
            <a: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676950" y="300775"/>
            <a:ext cx="7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Example - Impact of Elon Musk’s Tweets on Bitcoin</a:t>
            </a:r>
            <a:endParaRPr sz="3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3605" t="0"/>
          <a:stretch/>
        </p:blipFill>
        <p:spPr>
          <a:xfrm>
            <a:off x="0" y="1351100"/>
            <a:ext cx="9144000" cy="37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41826" t="0"/>
          <a:stretch/>
        </p:blipFill>
        <p:spPr>
          <a:xfrm>
            <a:off x="1819050" y="2812175"/>
            <a:ext cx="2439776" cy="101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048" y="1624275"/>
            <a:ext cx="1673276" cy="70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9"/>
          <p:cNvCxnSpPr/>
          <p:nvPr/>
        </p:nvCxnSpPr>
        <p:spPr>
          <a:xfrm rot="10800000">
            <a:off x="2326550" y="2255525"/>
            <a:ext cx="128100" cy="55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9"/>
          <p:cNvCxnSpPr/>
          <p:nvPr/>
        </p:nvCxnSpPr>
        <p:spPr>
          <a:xfrm flipH="1">
            <a:off x="6200300" y="2330000"/>
            <a:ext cx="192000" cy="42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5400" y="1022587"/>
            <a:ext cx="1673200" cy="3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2000" y="1426401"/>
            <a:ext cx="5408600" cy="358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4572000" y="-76200"/>
            <a:ext cx="45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 extracted from: </a:t>
            </a:r>
            <a:r>
              <a:rPr lang="en-GB" sz="8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8"/>
              </a:rPr>
              <a:t>https://twitter.com/elonmusk</a:t>
            </a: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800">
              <a:solidFill>
                <a:srgbClr val="17171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-3280"/>
            <a:ext cx="9143998" cy="514677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0" y="300775"/>
            <a:ext cx="9144000" cy="6465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Example - MT.GOX Loses Bitcoin</a:t>
            </a:r>
            <a:endParaRPr sz="3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439625" y="1696000"/>
            <a:ext cx="4823100" cy="23397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MT.GOX served as a bitcoin exchange platform. In 2013, it was </a:t>
            </a:r>
            <a:r>
              <a:rPr lang="en-GB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handling over 70% of all bitcoin transactions worldwide</a:t>
            </a:r>
            <a:r>
              <a:rPr lang="en-GB" sz="20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as the largest bitcoin intermediary and the world's leading bitcoin exchange. before it was shutdown in 2014. Due to bitcoins belonging to customers and the company went </a:t>
            </a:r>
            <a:r>
              <a:rPr lang="en-GB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missing</a:t>
            </a:r>
            <a:r>
              <a:rPr lang="en-GB" sz="20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.</a:t>
            </a:r>
            <a:endParaRPr sz="20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572000" y="4911900"/>
            <a:ext cx="45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 extracted from: </a:t>
            </a:r>
            <a:r>
              <a:rPr lang="en-GB" sz="800" u="sng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https://www.theverge.com/2018/3/22/17151430/bankruptcy-mt-gox-liabilities-bitcoin</a:t>
            </a:r>
            <a:r>
              <a:rPr lang="en-GB" sz="800">
                <a:solidFill>
                  <a:srgbClr val="17171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800">
              <a:solidFill>
                <a:srgbClr val="17171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/>
        </p:nvSpPr>
        <p:spPr>
          <a:xfrm>
            <a:off x="451475" y="1419600"/>
            <a:ext cx="3986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Africrypt</a:t>
            </a:r>
            <a:r>
              <a:rPr lang="en-GB"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an obscure </a:t>
            </a:r>
            <a:r>
              <a:rPr lang="en-GB"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cryptocurrency</a:t>
            </a:r>
            <a:r>
              <a:rPr lang="en-GB"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investment operation run by Raees and Ameer Cajee, age 21 and 18 disappeared, after a local law firm involved in recovery efforts said the brothers had </a:t>
            </a:r>
            <a:r>
              <a:rPr lang="en-GB"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made off with 69,000 bitcoin</a:t>
            </a:r>
            <a:r>
              <a:rPr lang="en-GB" sz="18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.</a:t>
            </a:r>
            <a:endParaRPr sz="18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800" y="0"/>
            <a:ext cx="42982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0" y="4082200"/>
            <a:ext cx="7908300" cy="646500"/>
          </a:xfrm>
          <a:prstGeom prst="rect">
            <a:avLst/>
          </a:prstGeom>
          <a:solidFill>
            <a:srgbClr val="FFFFFF">
              <a:alpha val="589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Example - </a:t>
            </a:r>
            <a:r>
              <a:rPr lang="en-GB"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Disappearance</a:t>
            </a:r>
            <a:r>
              <a:rPr lang="en-GB"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 of Africrypt’s Founders</a:t>
            </a:r>
            <a:endParaRPr sz="3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961550" y="4911900"/>
            <a:ext cx="418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Image extracted from: </a:t>
            </a:r>
            <a:r>
              <a:rPr lang="en-GB" sz="800" u="sng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https://luxurylaunches.com/other_stuff/africrypt-cryto-currency-heist.php</a:t>
            </a:r>
            <a:r>
              <a:rPr lang="en-GB" sz="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